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xfrm>
            <a:off x="6552713" y="796335"/>
            <a:ext cx="5182574" cy="13537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xfrm>
            <a:off x="1015562" y="2480378"/>
            <a:ext cx="16515830" cy="7783847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  <a:lvl2pPr>
              <a:defRPr sz="3900"/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922946" y="4422757"/>
            <a:ext cx="4442108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nlGSDUuK7C4" TargetMode="External"/><Relationship Id="rId3" Type="http://schemas.openxmlformats.org/officeDocument/2006/relationships/image" Target="../media/image7.tif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hh.dk/2014/tdd-is-dead-long-live-testing.html" TargetMode="External"/><Relationship Id="rId3" Type="http://schemas.openxmlformats.org/officeDocument/2006/relationships/image" Target="../media/image8.tif"/><Relationship Id="rId4" Type="http://schemas.openxmlformats.org/officeDocument/2006/relationships/hyperlink" Target="https://martinfowler.com/articles/is-tdd-dead/" TargetMode="External"/><Relationship Id="rId5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Relationship Id="rId3" Type="http://schemas.openxmlformats.org/officeDocument/2006/relationships/hyperlink" Target="https://github.com/domingogallardo/apuntes-mads/blob/main/apuntes/tdd/tdd.md#ejemplo-pr&#225;ctico-cambio-de-monedas" TargetMode="External"/><Relationship Id="rId4" Type="http://schemas.openxmlformats.org/officeDocument/2006/relationships/image" Target="../media/image11.tif"/><Relationship Id="rId5" Type="http://schemas.openxmlformats.org/officeDocument/2006/relationships/image" Target="../media/image8.png"/><Relationship Id="rId6" Type="http://schemas.openxmlformats.org/officeDocument/2006/relationships/hyperlink" Target="https://github.com/domingogallardo/tdd-monedas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twitter.com/jcesarperez/status/1431539521372446720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ADS S7: TDD…"/>
          <p:cNvSpPr txBox="1"/>
          <p:nvPr>
            <p:ph type="ctrTitle"/>
          </p:nvPr>
        </p:nvSpPr>
        <p:spPr>
          <a:xfrm>
            <a:off x="4580213" y="3841577"/>
            <a:ext cx="10032005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S7: TDD </a:t>
            </a:r>
          </a:p>
          <a:p>
            <a:pPr/>
            <a:r>
              <a:t>(Bloque 2 - XP)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217" y="8009433"/>
            <a:ext cx="4913308" cy="2551970"/>
          </a:xfrm>
          <a:prstGeom prst="rect">
            <a:avLst/>
          </a:prstGeom>
          <a:ln w="3175">
            <a:miter lim="400000"/>
          </a:ln>
        </p:spPr>
      </p:pic>
      <p:pic>
        <p:nvPicPr>
          <p:cNvPr id="90" name="640px-ROT13_table_with_example.svg.png" descr="640px-ROT13_table_with_example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1268" y="3325508"/>
            <a:ext cx="10465464" cy="606669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Ventajas del uso de TDD"/>
          <p:cNvSpPr txBox="1"/>
          <p:nvPr>
            <p:ph type="title"/>
          </p:nvPr>
        </p:nvSpPr>
        <p:spPr>
          <a:xfrm>
            <a:off x="6110146" y="871298"/>
            <a:ext cx="7212097" cy="1203804"/>
          </a:xfrm>
          <a:prstGeom prst="rect">
            <a:avLst/>
          </a:prstGeom>
        </p:spPr>
        <p:txBody>
          <a:bodyPr/>
          <a:lstStyle/>
          <a:p>
            <a:pPr/>
            <a:r>
              <a:t>Ventajas del uso de TDD</a:t>
            </a:r>
          </a:p>
        </p:txBody>
      </p:sp>
      <p:sp>
        <p:nvSpPr>
          <p:cNvPr id="9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Especificación clara en todo momento. No perdemos el foco ni el objetivo.…"/>
          <p:cNvSpPr txBox="1"/>
          <p:nvPr>
            <p:ph type="body" idx="4294967295"/>
          </p:nvPr>
        </p:nvSpPr>
        <p:spPr>
          <a:xfrm>
            <a:off x="1142562" y="2480378"/>
            <a:ext cx="16515830" cy="7783847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r>
              <a:t>Especificación clara en todo momento. No perdemos el foco ni el objetivo.</a:t>
            </a:r>
          </a:p>
          <a:p>
            <a:pPr>
              <a:defRPr sz="3900"/>
            </a:pPr>
            <a:r>
              <a:t>Mejor diseño.</a:t>
            </a:r>
          </a:p>
          <a:p>
            <a:pPr>
              <a:defRPr sz="3900"/>
            </a:pPr>
            <a:r>
              <a:t>Confianza, robustez y documentación.</a:t>
            </a:r>
          </a:p>
          <a:p>
            <a:pPr>
              <a:defRPr sz="3900"/>
            </a:pPr>
            <a:r>
              <a:t>Ritmo, flujo.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entitud -&gt; ¿comparado con qué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Lentitud -&gt; ¿comparado con qué?</a:t>
            </a:r>
          </a:p>
          <a:p>
            <a:pPr/>
            <a:r>
              <a:t>Exceso de énfasis en tests unitarios y mocks (Hanson)</a:t>
            </a:r>
          </a:p>
        </p:txBody>
      </p:sp>
      <p:sp>
        <p:nvSpPr>
          <p:cNvPr id="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" name="Críticas"/>
          <p:cNvSpPr txBox="1"/>
          <p:nvPr>
            <p:ph type="title"/>
          </p:nvPr>
        </p:nvSpPr>
        <p:spPr>
          <a:xfrm>
            <a:off x="7896133" y="871298"/>
            <a:ext cx="2495734" cy="1203804"/>
          </a:xfrm>
          <a:prstGeom prst="rect">
            <a:avLst/>
          </a:prstGeom>
        </p:spPr>
        <p:txBody>
          <a:bodyPr/>
          <a:lstStyle/>
          <a:p>
            <a:pPr/>
            <a:r>
              <a:t>Críticas</a:t>
            </a:r>
          </a:p>
        </p:txBody>
      </p:sp>
      <p:pic>
        <p:nvPicPr>
          <p:cNvPr id="99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081" y="4848301"/>
            <a:ext cx="8554158" cy="4665905"/>
          </a:xfrm>
          <a:prstGeom prst="rect">
            <a:avLst/>
          </a:prstGeom>
          <a:ln w="3175">
            <a:miter lim="400000"/>
          </a:ln>
        </p:spPr>
      </p:pic>
      <p:pic>
        <p:nvPicPr>
          <p:cNvPr id="100" name="pasted-image.tiff" descr="pasted-image.tiff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17664" y="4767094"/>
            <a:ext cx="6591600" cy="48283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Ejemplo: dólares y euros"/>
          <p:cNvSpPr txBox="1"/>
          <p:nvPr>
            <p:ph type="title"/>
          </p:nvPr>
        </p:nvSpPr>
        <p:spPr>
          <a:xfrm>
            <a:off x="5442205" y="1146157"/>
            <a:ext cx="7403590" cy="1203804"/>
          </a:xfrm>
          <a:prstGeom prst="rect">
            <a:avLst/>
          </a:prstGeom>
        </p:spPr>
        <p:txBody>
          <a:bodyPr/>
          <a:lstStyle/>
          <a:p>
            <a:pPr/>
            <a:r>
              <a:t>Ejemplo: dólares y euros</a:t>
            </a:r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2300" y="2943662"/>
            <a:ext cx="5054600" cy="63500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07" name="pasted-image.tiff">
            <a:hlinkClick r:id="rId3" invalidUrl="" action="" tgtFrame="" tooltip="" history="1" highlightClick="0" endSnd="0"/>
          </p:cNvPr>
          <p:cNvGrpSpPr/>
          <p:nvPr/>
        </p:nvGrpSpPr>
        <p:grpSpPr>
          <a:xfrm>
            <a:off x="1130048" y="2451100"/>
            <a:ext cx="9363173" cy="7335126"/>
            <a:chOff x="0" y="0"/>
            <a:chExt cx="9363171" cy="7335125"/>
          </a:xfrm>
        </p:grpSpPr>
        <p:pic>
          <p:nvPicPr>
            <p:cNvPr id="106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9109172" cy="70049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5" name="pasted-image.tiff" descr="pasted-image.tiff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363172" cy="7335126"/>
            </a:xfrm>
            <a:prstGeom prst="rect">
              <a:avLst/>
            </a:prstGeom>
            <a:effectLst/>
          </p:spPr>
        </p:pic>
      </p:grpSp>
      <p:sp>
        <p:nvSpPr>
          <p:cNvPr id="108" name="https://github.com/domingogallardo/tdd-monedas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4349829" y="10302631"/>
            <a:ext cx="9588342" cy="5783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 sz="3100"/>
            </a:lvl1pPr>
          </a:lstStyle>
          <a:p>
            <a:pPr/>
            <a:r>
              <a:t>https://github.com/domingogallardo/tdd-monedas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 tweet de  la semana"/>
          <p:cNvSpPr txBox="1"/>
          <p:nvPr>
            <p:ph type="title"/>
          </p:nvPr>
        </p:nvSpPr>
        <p:spPr>
          <a:xfrm>
            <a:off x="1015562" y="690718"/>
            <a:ext cx="3127602" cy="1353730"/>
          </a:xfrm>
          <a:prstGeom prst="rect">
            <a:avLst/>
          </a:prstGeom>
        </p:spPr>
        <p:txBody>
          <a:bodyPr/>
          <a:lstStyle/>
          <a:p>
            <a:pPr defTabSz="490727">
              <a:defRPr sz="4032"/>
            </a:pPr>
            <a:r>
              <a:t>El tweet de </a:t>
            </a:r>
            <a:br/>
            <a:r>
              <a:t>la semana </a:t>
            </a:r>
          </a:p>
        </p:txBody>
      </p:sp>
      <p:grpSp>
        <p:nvGrpSpPr>
          <p:cNvPr id="59" name="pasted-image.tiff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3371328" y="2692400"/>
            <a:ext cx="12060308" cy="5178867"/>
            <a:chOff x="0" y="0"/>
            <a:chExt cx="12060306" cy="5178866"/>
          </a:xfrm>
        </p:grpSpPr>
        <p:pic>
          <p:nvPicPr>
            <p:cNvPr id="5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11806307" cy="48486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060307" cy="51788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4415"/>
            <a:ext cx="18288000" cy="10881170"/>
          </a:xfrm>
          <a:prstGeom prst="rect">
            <a:avLst/>
          </a:prstGeom>
          <a:ln w="3175">
            <a:miter lim="400000"/>
          </a:ln>
        </p:spPr>
      </p:pic>
      <p:pic>
        <p:nvPicPr>
          <p:cNvPr id="63" name="Rectángulo redondeado Rectángulo redondeado" descr="Rectángulo redondeado Rectángulo redondeado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5401" y="1610816"/>
            <a:ext cx="4889005" cy="124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" name="tdd.png" descr="td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6193" y="2509575"/>
            <a:ext cx="13235614" cy="623305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279" t="3778" r="4372" b="3336"/>
          <a:stretch>
            <a:fillRect/>
          </a:stretch>
        </p:blipFill>
        <p:spPr>
          <a:xfrm>
            <a:off x="6070358" y="1777999"/>
            <a:ext cx="6147284" cy="769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23" y="0"/>
                </a:moveTo>
                <a:lnTo>
                  <a:pt x="6" y="10749"/>
                </a:lnTo>
                <a:cubicBezTo>
                  <a:pt x="-3" y="16661"/>
                  <a:pt x="-2" y="21520"/>
                  <a:pt x="10" y="21549"/>
                </a:cubicBezTo>
                <a:cubicBezTo>
                  <a:pt x="24" y="21583"/>
                  <a:pt x="2382" y="21600"/>
                  <a:pt x="6880" y="21600"/>
                </a:cubicBezTo>
                <a:lnTo>
                  <a:pt x="13813" y="21600"/>
                </a:lnTo>
                <a:lnTo>
                  <a:pt x="13813" y="20993"/>
                </a:lnTo>
                <a:lnTo>
                  <a:pt x="13813" y="20386"/>
                </a:lnTo>
                <a:lnTo>
                  <a:pt x="17705" y="20373"/>
                </a:lnTo>
                <a:lnTo>
                  <a:pt x="21597" y="20359"/>
                </a:lnTo>
                <a:lnTo>
                  <a:pt x="21597" y="18757"/>
                </a:lnTo>
                <a:lnTo>
                  <a:pt x="21597" y="17346"/>
                </a:lnTo>
                <a:lnTo>
                  <a:pt x="21584" y="17157"/>
                </a:lnTo>
                <a:lnTo>
                  <a:pt x="17693" y="17157"/>
                </a:lnTo>
                <a:cubicBezTo>
                  <a:pt x="16563" y="17157"/>
                  <a:pt x="15558" y="17152"/>
                  <a:pt x="14837" y="17143"/>
                </a:cubicBezTo>
                <a:cubicBezTo>
                  <a:pt x="14830" y="17143"/>
                  <a:pt x="14827" y="17144"/>
                  <a:pt x="14819" y="17143"/>
                </a:cubicBezTo>
                <a:cubicBezTo>
                  <a:pt x="14802" y="17143"/>
                  <a:pt x="14795" y="17144"/>
                  <a:pt x="14777" y="17143"/>
                </a:cubicBezTo>
                <a:cubicBezTo>
                  <a:pt x="14170" y="17136"/>
                  <a:pt x="13766" y="17127"/>
                  <a:pt x="13758" y="17117"/>
                </a:cubicBezTo>
                <a:cubicBezTo>
                  <a:pt x="13757" y="17115"/>
                  <a:pt x="13761" y="17110"/>
                  <a:pt x="13761" y="17108"/>
                </a:cubicBezTo>
                <a:cubicBezTo>
                  <a:pt x="13761" y="17108"/>
                  <a:pt x="13750" y="17107"/>
                  <a:pt x="13750" y="17107"/>
                </a:cubicBezTo>
                <a:cubicBezTo>
                  <a:pt x="13729" y="17079"/>
                  <a:pt x="13785" y="16940"/>
                  <a:pt x="13875" y="16798"/>
                </a:cubicBezTo>
                <a:cubicBezTo>
                  <a:pt x="14072" y="16488"/>
                  <a:pt x="14071" y="16504"/>
                  <a:pt x="13909" y="16470"/>
                </a:cubicBezTo>
                <a:cubicBezTo>
                  <a:pt x="13784" y="16444"/>
                  <a:pt x="13779" y="16408"/>
                  <a:pt x="13796" y="15779"/>
                </a:cubicBezTo>
                <a:lnTo>
                  <a:pt x="13813" y="15115"/>
                </a:lnTo>
                <a:lnTo>
                  <a:pt x="13878" y="15115"/>
                </a:lnTo>
                <a:lnTo>
                  <a:pt x="17705" y="15102"/>
                </a:lnTo>
                <a:lnTo>
                  <a:pt x="21597" y="15089"/>
                </a:lnTo>
                <a:lnTo>
                  <a:pt x="21597" y="13488"/>
                </a:lnTo>
                <a:lnTo>
                  <a:pt x="21597" y="11886"/>
                </a:lnTo>
                <a:lnTo>
                  <a:pt x="17700" y="11886"/>
                </a:lnTo>
                <a:cubicBezTo>
                  <a:pt x="15556" y="11886"/>
                  <a:pt x="13784" y="11871"/>
                  <a:pt x="13762" y="11854"/>
                </a:cubicBezTo>
                <a:cubicBezTo>
                  <a:pt x="13740" y="11836"/>
                  <a:pt x="13807" y="11686"/>
                  <a:pt x="13912" y="11521"/>
                </a:cubicBezTo>
                <a:lnTo>
                  <a:pt x="13992" y="11394"/>
                </a:lnTo>
                <a:cubicBezTo>
                  <a:pt x="14076" y="11244"/>
                  <a:pt x="14072" y="11220"/>
                  <a:pt x="13983" y="11208"/>
                </a:cubicBezTo>
                <a:lnTo>
                  <a:pt x="13958" y="11204"/>
                </a:lnTo>
                <a:cubicBezTo>
                  <a:pt x="13949" y="11203"/>
                  <a:pt x="13944" y="11201"/>
                  <a:pt x="13937" y="11200"/>
                </a:cubicBezTo>
                <a:cubicBezTo>
                  <a:pt x="13930" y="11198"/>
                  <a:pt x="13923" y="11195"/>
                  <a:pt x="13917" y="11193"/>
                </a:cubicBezTo>
                <a:cubicBezTo>
                  <a:pt x="13823" y="11170"/>
                  <a:pt x="13811" y="11091"/>
                  <a:pt x="13796" y="10575"/>
                </a:cubicBezTo>
                <a:cubicBezTo>
                  <a:pt x="13786" y="10258"/>
                  <a:pt x="13802" y="9989"/>
                  <a:pt x="13832" y="9923"/>
                </a:cubicBezTo>
                <a:lnTo>
                  <a:pt x="13832" y="9919"/>
                </a:lnTo>
                <a:lnTo>
                  <a:pt x="13835" y="9919"/>
                </a:lnTo>
                <a:cubicBezTo>
                  <a:pt x="13837" y="9915"/>
                  <a:pt x="13837" y="9904"/>
                  <a:pt x="13839" y="9902"/>
                </a:cubicBezTo>
                <a:cubicBezTo>
                  <a:pt x="13885" y="9858"/>
                  <a:pt x="14895" y="9843"/>
                  <a:pt x="17749" y="9847"/>
                </a:cubicBezTo>
                <a:lnTo>
                  <a:pt x="21597" y="9851"/>
                </a:lnTo>
                <a:lnTo>
                  <a:pt x="21597" y="8295"/>
                </a:lnTo>
                <a:lnTo>
                  <a:pt x="21597" y="8258"/>
                </a:lnTo>
                <a:lnTo>
                  <a:pt x="21597" y="6668"/>
                </a:lnTo>
                <a:lnTo>
                  <a:pt x="21165" y="6665"/>
                </a:lnTo>
                <a:lnTo>
                  <a:pt x="17693" y="6665"/>
                </a:lnTo>
                <a:cubicBezTo>
                  <a:pt x="15261" y="6665"/>
                  <a:pt x="13774" y="6647"/>
                  <a:pt x="13750" y="6616"/>
                </a:cubicBezTo>
                <a:cubicBezTo>
                  <a:pt x="13729" y="6589"/>
                  <a:pt x="13785" y="6450"/>
                  <a:pt x="13875" y="6308"/>
                </a:cubicBezTo>
                <a:cubicBezTo>
                  <a:pt x="14072" y="5997"/>
                  <a:pt x="14071" y="6013"/>
                  <a:pt x="13909" y="5979"/>
                </a:cubicBezTo>
                <a:cubicBezTo>
                  <a:pt x="13784" y="5953"/>
                  <a:pt x="13779" y="5918"/>
                  <a:pt x="13796" y="5289"/>
                </a:cubicBezTo>
                <a:lnTo>
                  <a:pt x="13796" y="5254"/>
                </a:lnTo>
                <a:cubicBezTo>
                  <a:pt x="13792" y="5073"/>
                  <a:pt x="13795" y="4922"/>
                  <a:pt x="13807" y="4826"/>
                </a:cubicBezTo>
                <a:lnTo>
                  <a:pt x="13813" y="4625"/>
                </a:lnTo>
                <a:lnTo>
                  <a:pt x="14344" y="4624"/>
                </a:lnTo>
                <a:cubicBezTo>
                  <a:pt x="14833" y="4606"/>
                  <a:pt x="15775" y="4599"/>
                  <a:pt x="17763" y="4599"/>
                </a:cubicBezTo>
                <a:lnTo>
                  <a:pt x="21381" y="4599"/>
                </a:lnTo>
                <a:lnTo>
                  <a:pt x="21597" y="4598"/>
                </a:lnTo>
                <a:lnTo>
                  <a:pt x="21597" y="2996"/>
                </a:lnTo>
                <a:lnTo>
                  <a:pt x="21597" y="2971"/>
                </a:lnTo>
                <a:lnTo>
                  <a:pt x="21597" y="1396"/>
                </a:lnTo>
                <a:lnTo>
                  <a:pt x="17700" y="1396"/>
                </a:lnTo>
                <a:cubicBezTo>
                  <a:pt x="15556" y="1396"/>
                  <a:pt x="13784" y="1381"/>
                  <a:pt x="13762" y="1363"/>
                </a:cubicBezTo>
                <a:cubicBezTo>
                  <a:pt x="13740" y="1346"/>
                  <a:pt x="13807" y="1196"/>
                  <a:pt x="13912" y="1030"/>
                </a:cubicBezTo>
                <a:lnTo>
                  <a:pt x="14089" y="751"/>
                </a:lnTo>
                <a:cubicBezTo>
                  <a:pt x="14085" y="738"/>
                  <a:pt x="14068" y="730"/>
                  <a:pt x="14045" y="724"/>
                </a:cubicBezTo>
                <a:lnTo>
                  <a:pt x="13958" y="714"/>
                </a:lnTo>
                <a:cubicBezTo>
                  <a:pt x="13827" y="699"/>
                  <a:pt x="13812" y="665"/>
                  <a:pt x="13794" y="349"/>
                </a:cubicBezTo>
                <a:lnTo>
                  <a:pt x="13775" y="0"/>
                </a:lnTo>
                <a:lnTo>
                  <a:pt x="6898" y="0"/>
                </a:lnTo>
                <a:lnTo>
                  <a:pt x="23" y="0"/>
                </a:lnTo>
                <a:close/>
                <a:moveTo>
                  <a:pt x="119" y="129"/>
                </a:moveTo>
                <a:lnTo>
                  <a:pt x="6869" y="129"/>
                </a:lnTo>
                <a:lnTo>
                  <a:pt x="13620" y="129"/>
                </a:lnTo>
                <a:lnTo>
                  <a:pt x="13640" y="404"/>
                </a:lnTo>
                <a:cubicBezTo>
                  <a:pt x="13657" y="646"/>
                  <a:pt x="13643" y="683"/>
                  <a:pt x="13527" y="707"/>
                </a:cubicBezTo>
                <a:cubicBezTo>
                  <a:pt x="13362" y="742"/>
                  <a:pt x="13360" y="726"/>
                  <a:pt x="13557" y="1037"/>
                </a:cubicBezTo>
                <a:cubicBezTo>
                  <a:pt x="13647" y="1179"/>
                  <a:pt x="13704" y="1318"/>
                  <a:pt x="13683" y="1346"/>
                </a:cubicBezTo>
                <a:cubicBezTo>
                  <a:pt x="13659" y="1377"/>
                  <a:pt x="12184" y="1396"/>
                  <a:pt x="9773" y="1396"/>
                </a:cubicBezTo>
                <a:lnTo>
                  <a:pt x="5900" y="1396"/>
                </a:lnTo>
                <a:lnTo>
                  <a:pt x="5900" y="2996"/>
                </a:lnTo>
                <a:lnTo>
                  <a:pt x="5900" y="4598"/>
                </a:lnTo>
                <a:lnTo>
                  <a:pt x="9759" y="4611"/>
                </a:lnTo>
                <a:lnTo>
                  <a:pt x="13620" y="4625"/>
                </a:lnTo>
                <a:lnTo>
                  <a:pt x="13637" y="5289"/>
                </a:lnTo>
                <a:cubicBezTo>
                  <a:pt x="13654" y="5914"/>
                  <a:pt x="13648" y="5953"/>
                  <a:pt x="13527" y="5978"/>
                </a:cubicBezTo>
                <a:cubicBezTo>
                  <a:pt x="13401" y="6004"/>
                  <a:pt x="13402" y="6012"/>
                  <a:pt x="13562" y="6263"/>
                </a:cubicBezTo>
                <a:cubicBezTo>
                  <a:pt x="13651" y="6405"/>
                  <a:pt x="13710" y="6554"/>
                  <a:pt x="13691" y="6594"/>
                </a:cubicBezTo>
                <a:cubicBezTo>
                  <a:pt x="13662" y="6655"/>
                  <a:pt x="13040" y="6665"/>
                  <a:pt x="9777" y="6665"/>
                </a:cubicBezTo>
                <a:lnTo>
                  <a:pt x="5900" y="6665"/>
                </a:lnTo>
                <a:lnTo>
                  <a:pt x="5900" y="8267"/>
                </a:lnTo>
                <a:lnTo>
                  <a:pt x="5900" y="9869"/>
                </a:lnTo>
                <a:lnTo>
                  <a:pt x="9759" y="9882"/>
                </a:lnTo>
                <a:lnTo>
                  <a:pt x="13620" y="9896"/>
                </a:lnTo>
                <a:lnTo>
                  <a:pt x="13637" y="10533"/>
                </a:lnTo>
                <a:cubicBezTo>
                  <a:pt x="13654" y="11136"/>
                  <a:pt x="13650" y="11173"/>
                  <a:pt x="13525" y="11199"/>
                </a:cubicBezTo>
                <a:cubicBezTo>
                  <a:pt x="13363" y="11233"/>
                  <a:pt x="13361" y="11217"/>
                  <a:pt x="13557" y="11527"/>
                </a:cubicBezTo>
                <a:cubicBezTo>
                  <a:pt x="13647" y="11670"/>
                  <a:pt x="13704" y="11809"/>
                  <a:pt x="13683" y="11836"/>
                </a:cubicBezTo>
                <a:cubicBezTo>
                  <a:pt x="13659" y="11867"/>
                  <a:pt x="12184" y="11886"/>
                  <a:pt x="9773" y="11886"/>
                </a:cubicBezTo>
                <a:lnTo>
                  <a:pt x="5900" y="11886"/>
                </a:lnTo>
                <a:lnTo>
                  <a:pt x="5900" y="12652"/>
                </a:lnTo>
                <a:cubicBezTo>
                  <a:pt x="5900" y="13074"/>
                  <a:pt x="5883" y="13433"/>
                  <a:pt x="5861" y="13451"/>
                </a:cubicBezTo>
                <a:cubicBezTo>
                  <a:pt x="5839" y="13469"/>
                  <a:pt x="5679" y="13426"/>
                  <a:pt x="5507" y="13356"/>
                </a:cubicBezTo>
                <a:cubicBezTo>
                  <a:pt x="5130" y="13204"/>
                  <a:pt x="5148" y="13204"/>
                  <a:pt x="5106" y="13332"/>
                </a:cubicBezTo>
                <a:cubicBezTo>
                  <a:pt x="5075" y="13428"/>
                  <a:pt x="5018" y="13435"/>
                  <a:pt x="4259" y="13435"/>
                </a:cubicBezTo>
                <a:lnTo>
                  <a:pt x="3446" y="13435"/>
                </a:lnTo>
                <a:lnTo>
                  <a:pt x="3446" y="16123"/>
                </a:lnTo>
                <a:lnTo>
                  <a:pt x="3446" y="18810"/>
                </a:lnTo>
                <a:lnTo>
                  <a:pt x="4604" y="18810"/>
                </a:lnTo>
                <a:cubicBezTo>
                  <a:pt x="5357" y="18810"/>
                  <a:pt x="5779" y="18830"/>
                  <a:pt x="5806" y="18865"/>
                </a:cubicBezTo>
                <a:cubicBezTo>
                  <a:pt x="5830" y="18896"/>
                  <a:pt x="5845" y="19245"/>
                  <a:pt x="5840" y="19641"/>
                </a:cubicBezTo>
                <a:lnTo>
                  <a:pt x="5830" y="20359"/>
                </a:lnTo>
                <a:lnTo>
                  <a:pt x="9724" y="20373"/>
                </a:lnTo>
                <a:lnTo>
                  <a:pt x="13620" y="20386"/>
                </a:lnTo>
                <a:lnTo>
                  <a:pt x="13620" y="20929"/>
                </a:lnTo>
                <a:lnTo>
                  <a:pt x="13620" y="21472"/>
                </a:lnTo>
                <a:lnTo>
                  <a:pt x="6916" y="21484"/>
                </a:lnTo>
                <a:cubicBezTo>
                  <a:pt x="825" y="21496"/>
                  <a:pt x="208" y="21490"/>
                  <a:pt x="172" y="21415"/>
                </a:cubicBezTo>
                <a:cubicBezTo>
                  <a:pt x="150" y="21370"/>
                  <a:pt x="130" y="16562"/>
                  <a:pt x="126" y="10731"/>
                </a:cubicBezTo>
                <a:lnTo>
                  <a:pt x="119" y="129"/>
                </a:lnTo>
                <a:close/>
                <a:moveTo>
                  <a:pt x="3608" y="13565"/>
                </a:moveTo>
                <a:lnTo>
                  <a:pt x="4317" y="13565"/>
                </a:lnTo>
                <a:cubicBezTo>
                  <a:pt x="5005" y="13565"/>
                  <a:pt x="5029" y="13569"/>
                  <a:pt x="5049" y="13682"/>
                </a:cubicBezTo>
                <a:cubicBezTo>
                  <a:pt x="5075" y="13825"/>
                  <a:pt x="5061" y="13825"/>
                  <a:pt x="5452" y="13666"/>
                </a:cubicBezTo>
                <a:cubicBezTo>
                  <a:pt x="5630" y="13594"/>
                  <a:pt x="5808" y="13551"/>
                  <a:pt x="5847" y="13570"/>
                </a:cubicBezTo>
                <a:cubicBezTo>
                  <a:pt x="5896" y="13594"/>
                  <a:pt x="5903" y="13830"/>
                  <a:pt x="5871" y="14347"/>
                </a:cubicBezTo>
                <a:lnTo>
                  <a:pt x="5826" y="15089"/>
                </a:lnTo>
                <a:lnTo>
                  <a:pt x="9723" y="15102"/>
                </a:lnTo>
                <a:lnTo>
                  <a:pt x="13620" y="15115"/>
                </a:lnTo>
                <a:lnTo>
                  <a:pt x="13620" y="15761"/>
                </a:lnTo>
                <a:cubicBezTo>
                  <a:pt x="13620" y="16390"/>
                  <a:pt x="13617" y="16408"/>
                  <a:pt x="13477" y="16424"/>
                </a:cubicBezTo>
                <a:lnTo>
                  <a:pt x="13332" y="16439"/>
                </a:lnTo>
                <a:lnTo>
                  <a:pt x="13521" y="16740"/>
                </a:lnTo>
                <a:cubicBezTo>
                  <a:pt x="13625" y="16905"/>
                  <a:pt x="13692" y="17056"/>
                  <a:pt x="13670" y="17073"/>
                </a:cubicBezTo>
                <a:cubicBezTo>
                  <a:pt x="13648" y="17091"/>
                  <a:pt x="11877" y="17104"/>
                  <a:pt x="9734" y="17104"/>
                </a:cubicBezTo>
                <a:lnTo>
                  <a:pt x="5840" y="17104"/>
                </a:lnTo>
                <a:lnTo>
                  <a:pt x="5822" y="17893"/>
                </a:lnTo>
                <a:lnTo>
                  <a:pt x="5804" y="18682"/>
                </a:lnTo>
                <a:lnTo>
                  <a:pt x="4752" y="18695"/>
                </a:lnTo>
                <a:cubicBezTo>
                  <a:pt x="3812" y="18708"/>
                  <a:pt x="3697" y="18700"/>
                  <a:pt x="3659" y="18622"/>
                </a:cubicBezTo>
                <a:cubicBezTo>
                  <a:pt x="3636" y="18573"/>
                  <a:pt x="3614" y="17416"/>
                  <a:pt x="3612" y="16050"/>
                </a:cubicBezTo>
                <a:lnTo>
                  <a:pt x="3608" y="13565"/>
                </a:ln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4600" y="2825750"/>
            <a:ext cx="10718800" cy="6845300"/>
          </a:xfrm>
          <a:prstGeom prst="rect">
            <a:avLst/>
          </a:prstGeom>
          <a:ln w="3175">
            <a:miter lim="400000"/>
          </a:ln>
        </p:spPr>
      </p:pic>
      <p:sp>
        <p:nvSpPr>
          <p:cNvPr id="74" name="Pequeños incrementos"/>
          <p:cNvSpPr txBox="1"/>
          <p:nvPr>
            <p:ph type="title"/>
          </p:nvPr>
        </p:nvSpPr>
        <p:spPr>
          <a:xfrm>
            <a:off x="5738190" y="796335"/>
            <a:ext cx="6811620" cy="1353730"/>
          </a:xfrm>
          <a:prstGeom prst="rect">
            <a:avLst/>
          </a:prstGeom>
        </p:spPr>
        <p:txBody>
          <a:bodyPr/>
          <a:lstStyle/>
          <a:p>
            <a:pPr/>
            <a:r>
              <a:t>Pequeños incrementos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CR: Test &amp;&amp; Commit || Revert"/>
          <p:cNvSpPr txBox="1"/>
          <p:nvPr>
            <p:ph type="title"/>
          </p:nvPr>
        </p:nvSpPr>
        <p:spPr>
          <a:xfrm>
            <a:off x="4768510" y="871298"/>
            <a:ext cx="8750980" cy="1203804"/>
          </a:xfrm>
          <a:prstGeom prst="rect">
            <a:avLst/>
          </a:prstGeom>
        </p:spPr>
        <p:txBody>
          <a:bodyPr/>
          <a:lstStyle/>
          <a:p>
            <a:pPr/>
            <a:r>
              <a:t>TCR: Test &amp;&amp; Commit || Revert</a:t>
            </a:r>
          </a:p>
        </p:txBody>
      </p:sp>
      <p:sp>
        <p:nvSpPr>
          <p:cNvPr id="77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889" y="2728739"/>
            <a:ext cx="17058222" cy="709012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" name="onion-architecture.png" descr="onion-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1193800"/>
            <a:ext cx="11176000" cy="9042400"/>
          </a:xfrm>
          <a:prstGeom prst="rect">
            <a:avLst/>
          </a:prstGeom>
          <a:ln w="3175">
            <a:miter lim="400000"/>
          </a:ln>
        </p:spPr>
      </p:pic>
      <p:sp>
        <p:nvSpPr>
          <p:cNvPr id="82" name="Flecha"/>
          <p:cNvSpPr/>
          <p:nvPr/>
        </p:nvSpPr>
        <p:spPr>
          <a:xfrm>
            <a:off x="10464800" y="5278735"/>
            <a:ext cx="5923360" cy="513061"/>
          </a:xfrm>
          <a:prstGeom prst="rightArrow">
            <a:avLst>
              <a:gd name="adj1" fmla="val 32000"/>
              <a:gd name="adj2" fmla="val 158422"/>
            </a:avLst>
          </a:prstGeom>
          <a:solidFill>
            <a:schemeClr val="accent5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83" name="Tests"/>
          <p:cNvSpPr txBox="1"/>
          <p:nvPr/>
        </p:nvSpPr>
        <p:spPr>
          <a:xfrm>
            <a:off x="14848538" y="4462389"/>
            <a:ext cx="1354678" cy="7272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200"/>
            </a:lvl1pPr>
          </a:lstStyle>
          <a:p>
            <a:pPr/>
            <a:r>
              <a:t>Tests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4">
                <a:hueOff val="495547"/>
                <a:lumOff val="5161"/>
              </a:schemeClr>
            </a:gs>
            <a:gs pos="100000">
              <a:schemeClr val="accent4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2609" y="2944879"/>
            <a:ext cx="13722782" cy="53624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